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57" r:id="rId3"/>
    <p:sldId id="262" r:id="rId4"/>
    <p:sldId id="260" r:id="rId5"/>
    <p:sldId id="258" r:id="rId6"/>
    <p:sldId id="263" r:id="rId7"/>
    <p:sldId id="274" r:id="rId8"/>
    <p:sldId id="265" r:id="rId9"/>
    <p:sldId id="266" r:id="rId10"/>
    <p:sldId id="261" r:id="rId11"/>
    <p:sldId id="264" r:id="rId12"/>
    <p:sldId id="267" r:id="rId13"/>
    <p:sldId id="268" r:id="rId14"/>
    <p:sldId id="271" r:id="rId15"/>
    <p:sldId id="270"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44"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Because different types of texts need to be processed differently, I needed a persistent way of associating a type with one (or potentially 2, for parallel sections) raw text strings and an XML string. </a:t>
            </a:r>
          </a:p>
          <a:p>
            <a:pPr marL="628650" lvl="1" indent="-171450">
              <a:buFontTx/>
              <a:buChar char="-"/>
            </a:pPr>
            <a:r>
              <a:rPr lang="en-US" baseline="0" dirty="0" smtClean="0"/>
              <a:t>I briefly considered using a </a:t>
            </a:r>
            <a:r>
              <a:rPr lang="en-US" baseline="0" dirty="0" err="1" smtClean="0"/>
              <a:t>dict</a:t>
            </a:r>
            <a:r>
              <a:rPr lang="en-US" baseline="0" dirty="0" smtClean="0"/>
              <a:t> or list but ultimately decided to write a </a:t>
            </a:r>
            <a:r>
              <a:rPr lang="en-US" baseline="0" dirty="0" err="1" smtClean="0"/>
              <a:t>ServThing</a:t>
            </a:r>
            <a:r>
              <a:rPr lang="en-US" baseline="0" dirty="0" smtClean="0"/>
              <a:t>() class</a:t>
            </a:r>
          </a:p>
          <a:p>
            <a:pPr marL="1085850" lvl="2" indent="-171450">
              <a:buFontTx/>
              <a:buChar char="-"/>
            </a:pPr>
            <a:r>
              <a:rPr lang="en-US" baseline="0" dirty="0" smtClean="0"/>
              <a:t>Reasons: ease of use and encapsulation of type-dependent processing to simplify the main method</a:t>
            </a:r>
          </a:p>
          <a:p>
            <a:pPr marL="1085850" lvl="2" indent="-171450">
              <a:buFontTx/>
              <a:buChar char="-"/>
            </a:pPr>
            <a:r>
              <a:rPr lang="en-US" baseline="0" dirty="0" smtClean="0"/>
              <a:t>E.g. each </a:t>
            </a:r>
            <a:r>
              <a:rPr lang="en-US" baseline="0" dirty="0" err="1" smtClean="0"/>
              <a:t>ServThing</a:t>
            </a:r>
            <a:r>
              <a:rPr lang="en-US" baseline="0" dirty="0" smtClean="0"/>
              <a:t> generates an XML representation of itself</a:t>
            </a:r>
          </a:p>
          <a:p>
            <a:pPr marL="1543050" lvl="3" indent="-171450">
              <a:buFontTx/>
              <a:buChar char="-"/>
            </a:pPr>
            <a:r>
              <a:rPr lang="en-US" baseline="0" dirty="0" smtClean="0"/>
              <a:t>It can do this because it knows its own type</a:t>
            </a:r>
          </a:p>
          <a:p>
            <a:pPr marL="1085850" lvl="2" indent="-171450">
              <a:buFontTx/>
              <a:buChar char="-"/>
            </a:pPr>
            <a:r>
              <a:rPr lang="en-US" baseline="0" dirty="0" smtClean="0"/>
              <a:t>Then, the caller can use </a:t>
            </a:r>
            <a:r>
              <a:rPr lang="en-US" baseline="0" dirty="0" err="1" smtClean="0"/>
              <a:t>thing.xml</a:t>
            </a:r>
            <a:r>
              <a:rPr lang="en-US" baseline="0" dirty="0" smtClean="0"/>
              <a:t> for any </a:t>
            </a:r>
            <a:r>
              <a:rPr lang="en-US" baseline="0" dirty="0" err="1" smtClean="0"/>
              <a:t>ServThing</a:t>
            </a:r>
            <a:r>
              <a:rPr lang="en-US" baseline="0" dirty="0" smtClean="0"/>
              <a:t> and be guaranteed a correct XML representation of the object</a:t>
            </a:r>
          </a:p>
          <a:p>
            <a:pPr marL="1543050" lvl="3" indent="-171450">
              <a:buFontTx/>
              <a:buChar char="-"/>
            </a:pPr>
            <a:r>
              <a:rPr lang="en-US" baseline="0" dirty="0" smtClean="0"/>
              <a:t>Reduce processing time by greatly reducing the amount of if statements needed to process one </a:t>
            </a:r>
            <a:r>
              <a:rPr lang="en-US" baseline="0" dirty="0" err="1" smtClean="0"/>
              <a:t>ServThing</a:t>
            </a:r>
            <a:endParaRPr lang="en-US" baseline="0" dirty="0" smtClean="0"/>
          </a:p>
          <a:p>
            <a:pPr marL="1543050" lvl="3" indent="-171450">
              <a:buFontTx/>
              <a:buChar char="-"/>
            </a:pPr>
            <a:r>
              <a:rPr lang="en-US" baseline="0" dirty="0" smtClean="0"/>
              <a:t>Especially important for iterative processing of </a:t>
            </a:r>
            <a:r>
              <a:rPr lang="en-US" baseline="0" dirty="0" err="1" smtClean="0"/>
              <a:t>ServThings</a:t>
            </a:r>
            <a:r>
              <a:rPr lang="en-US" baseline="0" dirty="0" smtClean="0"/>
              <a:t>, which is what my script does and is likely to be important in other </a:t>
            </a:r>
            <a:r>
              <a:rPr lang="en-US" baseline="0" dirty="0" smtClean="0"/>
              <a:t>applications</a:t>
            </a:r>
          </a:p>
          <a:p>
            <a:pPr marL="1543050" lvl="3" indent="-171450">
              <a:buFontTx/>
              <a:buChar char="-"/>
            </a:pPr>
            <a:r>
              <a:rPr lang="en-US" baseline="0" dirty="0" smtClean="0"/>
              <a:t>linear-</a:t>
            </a:r>
            <a:r>
              <a:rPr lang="en-US" baseline="0" dirty="0" err="1" smtClean="0"/>
              <a:t>ish</a:t>
            </a:r>
            <a:r>
              <a:rPr lang="en-US" baseline="0" dirty="0" smtClean="0"/>
              <a:t> time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94752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13</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16</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r>
              <a:rPr lang="en-US" baseline="0" dirty="0" smtClean="0"/>
              <a:t>A traditional critical edition, which includes an edited version of an ancient text and possible alternate readings, is visually encoded data which is understandable by a person with relevant background. It is not machine readable.</a:t>
            </a:r>
          </a:p>
          <a:p>
            <a:pPr marL="171450" indent="-171450">
              <a:buFontTx/>
              <a:buChar char="-"/>
            </a:pPr>
            <a:r>
              <a:rPr lang="en-US" baseline="0" dirty="0" smtClean="0"/>
              <a:t>An XML-encoded edition is a machine readable representation of the same textual data. It allows us to use computers to visualize, analyze, and better understand the text.</a:t>
            </a:r>
          </a:p>
          <a:p>
            <a:pPr marL="171450" indent="-171450">
              <a:buFontTx/>
              <a:buChar char="-"/>
            </a:pPr>
            <a:r>
              <a:rPr lang="en-US" baseline="0" dirty="0" smtClean="0"/>
              <a:t>I have already developed a Python script to automate this process for simpler texts, like Caesar,.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Virginia K. Felkner</a:t>
            </a:r>
          </a:p>
          <a:p>
            <a:r>
              <a:rPr lang="en-US" dirty="0" smtClean="0">
                <a:solidFill>
                  <a:schemeClr val="tx1"/>
                </a:solidFill>
              </a:rPr>
              <a:t>University of Oklahoma</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t>
            </a:r>
            <a:r>
              <a:rPr lang="en-US" dirty="0" err="1" smtClean="0"/>
              <a:t>Servius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S</a:t>
            </a:r>
            <a:r>
              <a:rPr lang="en-US" dirty="0" smtClean="0"/>
              <a:t>equential</a:t>
            </a:r>
            <a:r>
              <a:rPr lang="en-US" dirty="0"/>
              <a:t>, string-processing based way I was dealing with the other texts </a:t>
            </a:r>
            <a:r>
              <a:rPr lang="en-US" dirty="0" smtClean="0"/>
              <a:t>was not sophisticated enough to process the structure of this text</a:t>
            </a:r>
          </a:p>
          <a:p>
            <a:r>
              <a:rPr lang="en-US" dirty="0" smtClean="0"/>
              <a:t>Needed a data structure to associate a text string with a type</a:t>
            </a:r>
          </a:p>
          <a:p>
            <a:r>
              <a:rPr lang="en-US" dirty="0" smtClean="0"/>
              <a:t>I chose to represent small pieces of text using the </a:t>
            </a:r>
            <a:r>
              <a:rPr lang="en-US" dirty="0" err="1" smtClean="0"/>
              <a:t>ServThing</a:t>
            </a:r>
            <a:r>
              <a:rPr lang="en-US" dirty="0" smtClean="0"/>
              <a:t>() class which I designed. </a:t>
            </a:r>
          </a:p>
          <a:p>
            <a:pPr>
              <a:buClr>
                <a:schemeClr val="bg1"/>
              </a:buClr>
            </a:pPr>
            <a:r>
              <a:rPr lang="en-US" dirty="0">
                <a:solidFill>
                  <a:schemeClr val="tx1"/>
                </a:solidFill>
              </a:rPr>
              <a:t>In representing </a:t>
            </a:r>
            <a:r>
              <a:rPr lang="en-US" dirty="0" err="1">
                <a:solidFill>
                  <a:schemeClr val="tx1"/>
                </a:solidFill>
              </a:rPr>
              <a:t>Servius</a:t>
            </a:r>
            <a:r>
              <a:rPr lang="en-US" dirty="0">
                <a:solidFill>
                  <a:schemeClr val="tx1"/>
                </a:solidFill>
              </a:rPr>
              <a:t>, I chose to use a class rather than an </a:t>
            </a:r>
            <a:r>
              <a:rPr lang="en-US" dirty="0" err="1">
                <a:solidFill>
                  <a:schemeClr val="tx1"/>
                </a:solidFill>
              </a:rPr>
              <a:t>iterable</a:t>
            </a:r>
            <a:r>
              <a:rPr lang="en-US" dirty="0">
                <a:solidFill>
                  <a:schemeClr val="tx1"/>
                </a:solidFill>
              </a:rPr>
              <a:t> (e.g. </a:t>
            </a:r>
            <a:r>
              <a:rPr lang="en-US" dirty="0" err="1">
                <a:solidFill>
                  <a:schemeClr val="tx1"/>
                </a:solidFill>
              </a:rPr>
              <a:t>dict</a:t>
            </a:r>
            <a:r>
              <a:rPr lang="en-US" dirty="0">
                <a:solidFill>
                  <a:schemeClr val="tx1"/>
                </a:solidFill>
              </a:rPr>
              <a:t> or list) primarily for ease of use.</a:t>
            </a:r>
          </a:p>
          <a:p>
            <a:pPr lvl="1">
              <a:buClr>
                <a:schemeClr val="bg1"/>
              </a:buClr>
            </a:pPr>
            <a:r>
              <a:rPr lang="en-US" dirty="0">
                <a:solidFill>
                  <a:schemeClr val="tx1"/>
                </a:solidFill>
              </a:rPr>
              <a:t>Classes provide an intuitive, user-friendly way to interact with text</a:t>
            </a:r>
          </a:p>
          <a:p>
            <a:pPr lvl="1">
              <a:buClr>
                <a:schemeClr val="bg1"/>
              </a:buClr>
            </a:pPr>
            <a:r>
              <a:rPr lang="en-US" dirty="0">
                <a:solidFill>
                  <a:schemeClr val="tx1"/>
                </a:solidFill>
              </a:rPr>
              <a:t>This is because we can leave type-checking, XML syntax validation, and other tedious, error-prone tasks to the class</a:t>
            </a:r>
          </a:p>
          <a:p>
            <a:endParaRPr lang="en-US" dirty="0" smtClean="0"/>
          </a:p>
        </p:txBody>
      </p:sp>
    </p:spTree>
    <p:extLst>
      <p:ext uri="{BB962C8B-B14F-4D97-AF65-F5344CB8AC3E}">
        <p14:creationId xmlns:p14="http://schemas.microsoft.com/office/powerpoint/2010/main" val="18664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r>
              <a:rPr lang="en-US" dirty="0" smtClean="0"/>
              <a:t>!!!!!!!</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closing slide</a:t>
            </a:r>
            <a:endParaRPr lang="en-US" dirty="0"/>
          </a:p>
        </p:txBody>
      </p:sp>
      <p:sp>
        <p:nvSpPr>
          <p:cNvPr id="3" name="Content Placeholder 2"/>
          <p:cNvSpPr>
            <a:spLocks noGrp="1"/>
          </p:cNvSpPr>
          <p:nvPr>
            <p:ph idx="1"/>
          </p:nvPr>
        </p:nvSpPr>
        <p:spPr/>
        <p:txBody>
          <a:bodyPr>
            <a:normAutofit lnSpcReduction="10000"/>
          </a:bodyPr>
          <a:lstStyle/>
          <a:p>
            <a:r>
              <a:rPr lang="en-US" dirty="0" smtClean="0"/>
              <a:t>Scripts here:  </a:t>
            </a:r>
            <a:r>
              <a:rPr lang="en-US" dirty="0"/>
              <a:t>https://</a:t>
            </a:r>
            <a:r>
              <a:rPr lang="en-US" dirty="0" err="1"/>
              <a:t>github.com</a:t>
            </a:r>
            <a:r>
              <a:rPr lang="en-US" dirty="0"/>
              <a:t>/</a:t>
            </a:r>
            <a:r>
              <a:rPr lang="en-US" dirty="0" err="1"/>
              <a:t>DigitalLatin</a:t>
            </a:r>
            <a:r>
              <a:rPr lang="en-US" dirty="0"/>
              <a:t>/automation/tree/master/python</a:t>
            </a:r>
            <a:endParaRPr lang="en-US" dirty="0" smtClean="0"/>
          </a:p>
          <a:p>
            <a:r>
              <a:rPr lang="en-US" dirty="0" smtClean="0"/>
              <a:t>Documentation here: https</a:t>
            </a:r>
            <a:r>
              <a:rPr lang="en-US" dirty="0"/>
              <a:t>://</a:t>
            </a:r>
            <a:r>
              <a:rPr lang="en-US" dirty="0" err="1"/>
              <a:t>github.com</a:t>
            </a:r>
            <a:r>
              <a:rPr lang="en-US" dirty="0"/>
              <a:t>/</a:t>
            </a:r>
            <a:r>
              <a:rPr lang="en-US" dirty="0" err="1"/>
              <a:t>DigitalLatin</a:t>
            </a:r>
            <a:r>
              <a:rPr lang="en-US" dirty="0"/>
              <a:t>/automation/tree/master/guidelines</a:t>
            </a:r>
            <a:endParaRPr lang="en-US" dirty="0" smtClean="0"/>
          </a:p>
          <a:p>
            <a:pPr lvl="1"/>
            <a:r>
              <a:rPr lang="en-US" dirty="0" err="1" smtClean="0"/>
              <a:t>Servius</a:t>
            </a:r>
            <a:r>
              <a:rPr lang="en-US" dirty="0" smtClean="0"/>
              <a:t> documentation coming soon!</a:t>
            </a:r>
          </a:p>
          <a:p>
            <a:r>
              <a:rPr lang="en-US" dirty="0" smtClean="0"/>
              <a:t>These slides here: </a:t>
            </a:r>
          </a:p>
          <a:p>
            <a:endParaRPr lang="en-US" dirty="0" smtClean="0"/>
          </a:p>
          <a:p>
            <a:r>
              <a:rPr lang="en-US" dirty="0" smtClean="0"/>
              <a:t>Questions? Find me on GitHub (@</a:t>
            </a:r>
            <a:r>
              <a:rPr lang="en-US" dirty="0" err="1" smtClean="0"/>
              <a:t>katyfelkner</a:t>
            </a:r>
            <a:r>
              <a:rPr lang="en-US" dirty="0" smtClean="0"/>
              <a:t>) or email me at </a:t>
            </a:r>
            <a:r>
              <a:rPr lang="en-US" dirty="0" err="1" smtClean="0"/>
              <a:t>katy.felkner@ou.edu</a:t>
            </a:r>
            <a:endParaRPr lang="en-US" dirty="0" smtClean="0"/>
          </a:p>
          <a:p>
            <a:r>
              <a:rPr lang="en-US" dirty="0" smtClean="0"/>
              <a:t>Thank you for your time!</a:t>
            </a:r>
          </a:p>
        </p:txBody>
      </p:sp>
    </p:spTree>
    <p:extLst>
      <p:ext uri="{BB962C8B-B14F-4D97-AF65-F5344CB8AC3E}">
        <p14:creationId xmlns:p14="http://schemas.microsoft.com/office/powerpoint/2010/main" val="97027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 programmer using a class doesn’t need to know its internal structure or how its methods work</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1734</TotalTime>
  <Words>2138</Words>
  <Application>Microsoft Macintosh PowerPoint</Application>
  <PresentationFormat>Widescreen</PresentationFormat>
  <Paragraphs>174</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Object Oriented Servius?</vt:lpstr>
      <vt:lpstr>PowerPoint Presentation</vt:lpstr>
      <vt:lpstr>PowerPoint Presentation</vt:lpstr>
      <vt:lpstr>Critical Apparatus Processing</vt:lpstr>
      <vt:lpstr>Demo Time!!!!!!!</vt:lpstr>
      <vt:lpstr>Servius: Future Goals</vt:lpstr>
      <vt:lpstr>Applications of Object-oriented text representation</vt:lpstr>
      <vt:lpstr>Obligatory closing slide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37</cp:revision>
  <dcterms:created xsi:type="dcterms:W3CDTF">2018-11-26T07:23:18Z</dcterms:created>
  <dcterms:modified xsi:type="dcterms:W3CDTF">2019-01-05T23:30:40Z</dcterms:modified>
</cp:coreProperties>
</file>